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1" r:id="rId2"/>
    <p:sldId id="272" r:id="rId3"/>
    <p:sldId id="273" r:id="rId4"/>
    <p:sldId id="274" r:id="rId5"/>
    <p:sldId id="275" r:id="rId6"/>
    <p:sldId id="276" r:id="rId7"/>
    <p:sldId id="277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CC"/>
    <a:srgbClr val="FF00FF"/>
    <a:srgbClr val="00FF99"/>
    <a:srgbClr val="00CC00"/>
    <a:srgbClr val="660066"/>
    <a:srgbClr val="FFCCFF"/>
    <a:srgbClr val="FFFF99"/>
    <a:srgbClr val="FF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1728" y="-57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E9F89-DAED-4BBA-8AD1-BC786D6DF172}" type="datetimeFigureOut">
              <a:rPr lang="ru-RU" smtClean="0"/>
              <a:pPr/>
              <a:t>07.09.2020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67B57-C664-489B-AE15-BB23522EFB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E9F89-DAED-4BBA-8AD1-BC786D6DF172}" type="datetimeFigureOut">
              <a:rPr lang="ru-RU" smtClean="0"/>
              <a:pPr/>
              <a:t>07.09.2020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67B57-C664-489B-AE15-BB23522EFB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E9F89-DAED-4BBA-8AD1-BC786D6DF172}" type="datetimeFigureOut">
              <a:rPr lang="ru-RU" smtClean="0"/>
              <a:pPr/>
              <a:t>07.09.2020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67B57-C664-489B-AE15-BB23522EFB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E9F89-DAED-4BBA-8AD1-BC786D6DF172}" type="datetimeFigureOut">
              <a:rPr lang="ru-RU" smtClean="0"/>
              <a:pPr/>
              <a:t>07.09.2020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67B57-C664-489B-AE15-BB23522EFB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E9F89-DAED-4BBA-8AD1-BC786D6DF172}" type="datetimeFigureOut">
              <a:rPr lang="ru-RU" smtClean="0"/>
              <a:pPr/>
              <a:t>07.09.2020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67B57-C664-489B-AE15-BB23522EFB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E9F89-DAED-4BBA-8AD1-BC786D6DF172}" type="datetimeFigureOut">
              <a:rPr lang="ru-RU" smtClean="0"/>
              <a:pPr/>
              <a:t>07.09.2020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67B57-C664-489B-AE15-BB23522EFB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E9F89-DAED-4BBA-8AD1-BC786D6DF172}" type="datetimeFigureOut">
              <a:rPr lang="ru-RU" smtClean="0"/>
              <a:pPr/>
              <a:t>07.09.2020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67B57-C664-489B-AE15-BB23522EFB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E9F89-DAED-4BBA-8AD1-BC786D6DF172}" type="datetimeFigureOut">
              <a:rPr lang="ru-RU" smtClean="0"/>
              <a:pPr/>
              <a:t>07.09.2020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67B57-C664-489B-AE15-BB23522EFB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E9F89-DAED-4BBA-8AD1-BC786D6DF172}" type="datetimeFigureOut">
              <a:rPr lang="ru-RU" smtClean="0"/>
              <a:pPr/>
              <a:t>07.09.2020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67B57-C664-489B-AE15-BB23522EFB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E9F89-DAED-4BBA-8AD1-BC786D6DF172}" type="datetimeFigureOut">
              <a:rPr lang="ru-RU" smtClean="0"/>
              <a:pPr/>
              <a:t>07.09.2020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67B57-C664-489B-AE15-BB23522EFB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E9F89-DAED-4BBA-8AD1-BC786D6DF172}" type="datetimeFigureOut">
              <a:rPr lang="ru-RU" smtClean="0"/>
              <a:pPr/>
              <a:t>07.09.2020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67B57-C664-489B-AE15-BB23522EFB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4E9F89-DAED-4BBA-8AD1-BC786D6DF172}" type="datetimeFigureOut">
              <a:rPr lang="ru-RU" smtClean="0"/>
              <a:pPr/>
              <a:t>07.09.2020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467B57-C664-489B-AE15-BB23522EFB6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>
                <a:lumMod val="60000"/>
                <a:lumOff val="40000"/>
              </a:schemeClr>
            </a:gs>
            <a:gs pos="50000">
              <a:srgbClr val="FFFF00"/>
            </a:gs>
            <a:gs pos="100000">
              <a:srgbClr val="00B0F0"/>
            </a:gs>
            <a:gs pos="100000">
              <a:srgbClr val="00B050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14480" y="1714488"/>
            <a:ext cx="8229600" cy="45259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endParaRPr lang="ru-RU" dirty="0" smtClean="0"/>
          </a:p>
          <a:p>
            <a:pPr algn="ct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Включает компоненты готовности:</a:t>
            </a:r>
          </a:p>
          <a:p>
            <a:pPr algn="ctr">
              <a:buBlip>
                <a:blip r:embed="rId2"/>
              </a:buBlip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Личностная готовность</a:t>
            </a:r>
          </a:p>
          <a:p>
            <a:pPr algn="ctr">
              <a:buBlip>
                <a:blip r:embed="rId2"/>
              </a:buBlip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Интеллектуальная </a:t>
            </a:r>
          </a:p>
          <a:p>
            <a:pPr algn="ctr">
              <a:buBlip>
                <a:blip r:embed="rId2"/>
              </a:buBlip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Мотивационная </a:t>
            </a:r>
          </a:p>
          <a:p>
            <a:pPr algn="ctr">
              <a:buBlip>
                <a:blip r:embed="rId2"/>
              </a:buBlip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Коммуникативная</a:t>
            </a:r>
          </a:p>
          <a:p>
            <a:pPr algn="ctr">
              <a:buBlip>
                <a:blip r:embed="rId2"/>
              </a:buBlip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Эмоционально-волевая</a:t>
            </a:r>
          </a:p>
          <a:p>
            <a:pPr algn="ctr">
              <a:buBlip>
                <a:blip r:embed="rId2"/>
              </a:buBlip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Психомоторная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500034" y="571480"/>
            <a:ext cx="8229600" cy="150019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algn="ctr">
              <a:spcBef>
                <a:spcPct val="0"/>
              </a:spcBef>
            </a:pPr>
            <a:endParaRPr lang="ru-RU" sz="4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ct val="0"/>
              </a:spcBef>
            </a:pPr>
            <a:r>
              <a:rPr lang="ru-RU" sz="4400" b="1" dirty="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Психологическая готовность </a:t>
            </a:r>
            <a:endParaRPr lang="ru-RU" sz="4400" b="1" dirty="0" smtClean="0">
              <a:solidFill>
                <a:srgbClr val="660066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ct val="0"/>
              </a:spcBef>
            </a:pPr>
            <a:r>
              <a:rPr lang="ru-RU" sz="4400" b="1" dirty="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к </a:t>
            </a:r>
            <a:r>
              <a:rPr lang="ru-RU" sz="4400" b="1" dirty="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школьному обучению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4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pic>
        <p:nvPicPr>
          <p:cNvPr id="2050" name="Picture 2" descr="G:\Родительские собрания 2020\unnamed.pn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3424240"/>
            <a:ext cx="4417299" cy="343376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75000"/>
              </a:schemeClr>
            </a:gs>
            <a:gs pos="50000">
              <a:srgbClr val="FFC000"/>
            </a:gs>
            <a:gs pos="100000">
              <a:schemeClr val="bg1"/>
            </a:gs>
            <a:gs pos="100000">
              <a:srgbClr val="7030A0"/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ctr">
              <a:buBlip>
                <a:blip r:embed="rId2"/>
              </a:buBlip>
            </a:pPr>
            <a:r>
              <a:rPr lang="ru-RU" dirty="0" smtClean="0"/>
              <a:t>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принятие новой социальной позиции –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позиции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школьника</a:t>
            </a:r>
          </a:p>
          <a:p>
            <a:pPr algn="ctr">
              <a:buBlip>
                <a:blip r:embed="rId2"/>
              </a:buBlip>
            </a:pP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Blip>
                <a:blip r:embed="rId2"/>
              </a:buBlip>
            </a:pP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Blip>
                <a:blip r:embed="rId2"/>
              </a:buBlip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Blip>
                <a:blip r:embed="rId2"/>
              </a:buBlip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стремление к новой школьной жизни, к «серьезным» занятиям, «ответственным» поручениям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Заголовок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algn="ctr">
              <a:spcBef>
                <a:spcPct val="0"/>
              </a:spcBef>
            </a:pPr>
            <a:endParaRPr lang="ru-RU" sz="4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ct val="0"/>
              </a:spcBef>
            </a:pPr>
            <a:r>
              <a:rPr lang="ru-RU" sz="4400" b="1" dirty="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Личностная </a:t>
            </a:r>
            <a:r>
              <a:rPr lang="ru-RU" sz="4400" b="1" dirty="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готовность</a:t>
            </a:r>
            <a:endParaRPr lang="ru-RU" sz="4400" b="1" dirty="0" smtClean="0">
              <a:solidFill>
                <a:srgbClr val="660066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4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pic>
        <p:nvPicPr>
          <p:cNvPr id="4099" name="Picture 3" descr="G:\Родительские собрания 2020\unnamed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71802" y="2357430"/>
            <a:ext cx="3224218" cy="2418164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checker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75000"/>
              </a:schemeClr>
            </a:gs>
            <a:gs pos="50000">
              <a:srgbClr val="FFFF00"/>
            </a:gs>
            <a:gs pos="100000">
              <a:srgbClr val="00B0F0"/>
            </a:gs>
            <a:gs pos="100000">
              <a:srgbClr val="7030A0"/>
            </a:gs>
          </a:gsLst>
          <a:path path="circle">
            <a:fillToRect l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2072"/>
          </a:xfrm>
        </p:spPr>
        <p:txBody>
          <a:bodyPr>
            <a:normAutofit fontScale="92500" lnSpcReduction="20000"/>
          </a:bodyPr>
          <a:lstStyle/>
          <a:p>
            <a:pPr>
              <a:buBlip>
                <a:blip r:embed="rId2"/>
              </a:buBlip>
            </a:pPr>
            <a:endParaRPr lang="ru-RU" dirty="0" smtClean="0"/>
          </a:p>
          <a:p>
            <a:pPr algn="ctr">
              <a:buBlip>
                <a:blip r:embed="rId2"/>
              </a:buBlip>
            </a:pPr>
            <a:r>
              <a:rPr lang="ru-RU" sz="3900" dirty="0" smtClean="0">
                <a:latin typeface="Times New Roman" pitchFamily="18" charset="0"/>
                <a:cs typeface="Times New Roman" pitchFamily="18" charset="0"/>
              </a:rPr>
              <a:t>Произвольное внимание </a:t>
            </a:r>
          </a:p>
          <a:p>
            <a:pPr algn="ctr">
              <a:buBlip>
                <a:blip r:embed="rId2"/>
              </a:buBlip>
            </a:pPr>
            <a:r>
              <a:rPr lang="ru-RU" sz="3900" dirty="0" smtClean="0">
                <a:latin typeface="Times New Roman" pitchFamily="18" charset="0"/>
                <a:cs typeface="Times New Roman" pitchFamily="18" charset="0"/>
              </a:rPr>
              <a:t>Словесно-логическое мышление (анализ, синтез)</a:t>
            </a:r>
          </a:p>
          <a:p>
            <a:pPr algn="ctr">
              <a:buBlip>
                <a:blip r:embed="rId2"/>
              </a:buBlip>
            </a:pPr>
            <a:r>
              <a:rPr lang="ru-RU" sz="3900" dirty="0" smtClean="0">
                <a:latin typeface="Times New Roman" pitchFamily="18" charset="0"/>
                <a:cs typeface="Times New Roman" pitchFamily="18" charset="0"/>
              </a:rPr>
              <a:t>Память (слуховая  и зрительная)</a:t>
            </a:r>
          </a:p>
          <a:p>
            <a:pPr algn="ctr">
              <a:buBlip>
                <a:blip r:embed="rId2"/>
              </a:buBlip>
            </a:pPr>
            <a:r>
              <a:rPr lang="ru-RU" sz="3900" dirty="0" smtClean="0">
                <a:latin typeface="Times New Roman" pitchFamily="18" charset="0"/>
                <a:cs typeface="Times New Roman" pitchFamily="18" charset="0"/>
              </a:rPr>
              <a:t>Связная речь</a:t>
            </a:r>
          </a:p>
          <a:p>
            <a:pPr algn="ctr">
              <a:buBlip>
                <a:blip r:embed="rId2"/>
              </a:buBlip>
            </a:pPr>
            <a:r>
              <a:rPr lang="ru-RU" sz="3900" dirty="0" smtClean="0">
                <a:latin typeface="Times New Roman" pitchFamily="18" charset="0"/>
                <a:cs typeface="Times New Roman" pitchFamily="18" charset="0"/>
              </a:rPr>
              <a:t>Восприятие (пространства, времени)</a:t>
            </a:r>
          </a:p>
          <a:p>
            <a:pPr algn="ctr">
              <a:buBlip>
                <a:blip r:embed="rId2"/>
              </a:buBlip>
            </a:pPr>
            <a:r>
              <a:rPr lang="ru-RU" sz="3900" dirty="0" smtClean="0">
                <a:latin typeface="Times New Roman" pitchFamily="18" charset="0"/>
                <a:cs typeface="Times New Roman" pitchFamily="18" charset="0"/>
              </a:rPr>
              <a:t>Определенный кругозор знаний об окружающей действительности</a:t>
            </a:r>
            <a:endParaRPr lang="ru-RU" sz="39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Заголовок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algn="ctr">
              <a:spcBef>
                <a:spcPct val="0"/>
              </a:spcBef>
            </a:pPr>
            <a:endParaRPr lang="ru-RU" sz="4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ct val="0"/>
              </a:spcBef>
            </a:pPr>
            <a:r>
              <a:rPr lang="ru-RU" sz="4400" b="1" dirty="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Интеллектуальная </a:t>
            </a:r>
            <a:r>
              <a:rPr lang="ru-RU" sz="4400" b="1" dirty="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готовность</a:t>
            </a:r>
            <a:endParaRPr lang="ru-RU" sz="4400" b="1" dirty="0" smtClean="0">
              <a:solidFill>
                <a:srgbClr val="660066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4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hee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B0F0"/>
            </a:gs>
            <a:gs pos="50000">
              <a:srgbClr val="FFFF00"/>
            </a:gs>
            <a:gs pos="100000">
              <a:srgbClr val="00B0F0"/>
            </a:gs>
            <a:gs pos="100000">
              <a:srgbClr val="7030A0"/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1500174"/>
            <a:ext cx="8229600" cy="3911609"/>
          </a:xfrm>
        </p:spPr>
        <p:txBody>
          <a:bodyPr>
            <a:normAutofit/>
          </a:bodyPr>
          <a:lstStyle/>
          <a:p>
            <a:pPr algn="ctr">
              <a:buBlip>
                <a:blip r:embed="rId2"/>
              </a:buBlip>
            </a:pP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Blip>
                <a:blip r:embed="rId2"/>
              </a:buBlip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Внутренняя мотивация </a:t>
            </a:r>
          </a:p>
          <a:p>
            <a:pPr algn="ctr">
              <a:buNone/>
            </a:pP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- учебный мотив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Заголовок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algn="ctr">
              <a:spcBef>
                <a:spcPct val="0"/>
              </a:spcBef>
            </a:pPr>
            <a:endParaRPr lang="ru-RU" sz="4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ct val="0"/>
              </a:spcBef>
            </a:pPr>
            <a:r>
              <a:rPr lang="ru-RU" sz="4400" b="1" dirty="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Мотивационная </a:t>
            </a:r>
            <a:r>
              <a:rPr lang="ru-RU" sz="4400" b="1" dirty="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готовность</a:t>
            </a:r>
            <a:endParaRPr lang="ru-RU" sz="4400" b="1" dirty="0" smtClean="0">
              <a:solidFill>
                <a:srgbClr val="660066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4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pic>
        <p:nvPicPr>
          <p:cNvPr id="1027" name="Picture 3" descr="G:\Родительские собрания 2020\images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928926" y="3800122"/>
            <a:ext cx="3196594" cy="277215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comb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C000"/>
            </a:gs>
            <a:gs pos="50000">
              <a:srgbClr val="00B050">
                <a:alpha val="55000"/>
              </a:srgbClr>
            </a:gs>
            <a:gs pos="100000">
              <a:schemeClr val="accent5">
                <a:lumMod val="40000"/>
                <a:lumOff val="60000"/>
              </a:schemeClr>
            </a:gs>
            <a:gs pos="100000">
              <a:srgbClr val="7030A0"/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ctr">
              <a:buBlip>
                <a:blip r:embed="rId2"/>
              </a:buBlip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Потребность в общении</a:t>
            </a:r>
          </a:p>
          <a:p>
            <a:pPr algn="ctr">
              <a:buBlip>
                <a:blip r:embed="rId2"/>
              </a:buBlip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Умение устанавливать взаимоотношения с другими детьми, учителем</a:t>
            </a:r>
          </a:p>
          <a:p>
            <a:pPr algn="ctr">
              <a:buBlip>
                <a:blip r:embed="rId2"/>
              </a:buBlip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Умение войти в детское общество, действовать совместно с другими детьми, уметь уступать и защищаться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Заголовок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algn="ctr">
              <a:spcBef>
                <a:spcPct val="0"/>
              </a:spcBef>
            </a:pPr>
            <a:endParaRPr lang="ru-RU" sz="4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ct val="0"/>
              </a:spcBef>
            </a:pPr>
            <a:r>
              <a:rPr lang="ru-RU" sz="4400" b="1" dirty="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Коммуникативная </a:t>
            </a:r>
            <a:r>
              <a:rPr lang="ru-RU" sz="4400" b="1" dirty="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готовность</a:t>
            </a:r>
            <a:endParaRPr lang="ru-RU" sz="4400" b="1" dirty="0" smtClean="0">
              <a:solidFill>
                <a:srgbClr val="660066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4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00"/>
            </a:gs>
            <a:gs pos="50000">
              <a:srgbClr val="00B050">
                <a:alpha val="55000"/>
              </a:srgbClr>
            </a:gs>
            <a:gs pos="100000">
              <a:srgbClr val="FF99CC"/>
            </a:gs>
            <a:gs pos="100000">
              <a:srgbClr val="7030A0"/>
            </a:gs>
          </a:gsLst>
          <a:path path="circle">
            <a:fillToRect t="100000" r="100000"/>
          </a:path>
          <a:tileRect l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ctr">
              <a:buBlip>
                <a:blip r:embed="rId2"/>
              </a:buBlip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Уметь ставить перед собой цель, намечать план действий, доводить начатое дело до конца</a:t>
            </a:r>
          </a:p>
          <a:p>
            <a:pPr algn="ctr">
              <a:buBlip>
                <a:blip r:embed="rId2"/>
              </a:buBlip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Уметь слушать и выполнять инструкции взрослого</a:t>
            </a:r>
          </a:p>
          <a:p>
            <a:pPr algn="ctr">
              <a:buBlip>
                <a:blip r:embed="rId2"/>
              </a:buBlip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Контролировать эмоции и поведение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Заголовок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algn="ctr">
              <a:spcBef>
                <a:spcPct val="0"/>
              </a:spcBef>
            </a:pPr>
            <a:endParaRPr lang="ru-RU" sz="4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ct val="0"/>
              </a:spcBef>
            </a:pPr>
            <a:r>
              <a:rPr lang="ru-RU" b="1" dirty="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Эмоционально-волевая</a:t>
            </a:r>
            <a:r>
              <a:rPr lang="ru-RU" sz="4400" b="1" dirty="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b="1" dirty="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готовность</a:t>
            </a:r>
            <a:endParaRPr lang="ru-RU" sz="4400" b="1" dirty="0" smtClean="0">
              <a:solidFill>
                <a:srgbClr val="660066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4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cover dir="l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0000">
                <a:alpha val="64000"/>
              </a:srgbClr>
            </a:gs>
            <a:gs pos="50000">
              <a:schemeClr val="tx2">
                <a:lumMod val="60000"/>
                <a:lumOff val="40000"/>
                <a:alpha val="66000"/>
              </a:schemeClr>
            </a:gs>
            <a:gs pos="100000">
              <a:srgbClr val="00B050">
                <a:alpha val="60000"/>
              </a:srgbClr>
            </a:gs>
            <a:gs pos="100000">
              <a:schemeClr val="accent6">
                <a:lumMod val="75000"/>
                <a:alpha val="89000"/>
              </a:schemeClr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614485"/>
          </a:xfrm>
        </p:spPr>
        <p:txBody>
          <a:bodyPr>
            <a:normAutofit fontScale="70000" lnSpcReduction="20000"/>
          </a:bodyPr>
          <a:lstStyle/>
          <a:p>
            <a:pPr algn="ctr">
              <a:buBlip>
                <a:blip r:embed="rId2"/>
              </a:buBlip>
            </a:pPr>
            <a:endParaRPr lang="ru-RU" dirty="0" smtClean="0"/>
          </a:p>
          <a:p>
            <a:pPr algn="ctr">
              <a:buBlip>
                <a:blip r:embed="rId2"/>
              </a:buBlip>
            </a:pPr>
            <a:endParaRPr lang="ru-RU" dirty="0" smtClean="0"/>
          </a:p>
          <a:p>
            <a:pPr algn="ctr">
              <a:buBlip>
                <a:blip r:embed="rId2"/>
              </a:buBlip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Зрительно-моторная координация</a:t>
            </a:r>
          </a:p>
          <a:p>
            <a:pPr algn="ctr">
              <a:buBlip>
                <a:blip r:embed="rId2"/>
              </a:buBlip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Мелкая моторика руки</a:t>
            </a:r>
          </a:p>
          <a:p>
            <a:pPr algn="ctr"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Заголовок 1"/>
          <p:cNvSpPr txBox="1">
            <a:spLocks noGrp="1"/>
          </p:cNvSpPr>
          <p:nvPr>
            <p:ph type="title"/>
          </p:nvPr>
        </p:nvSpPr>
        <p:spPr>
          <a:xfrm>
            <a:off x="357158" y="285728"/>
            <a:ext cx="8229600" cy="11430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algn="ctr">
              <a:spcBef>
                <a:spcPct val="0"/>
              </a:spcBef>
            </a:pPr>
            <a:endParaRPr lang="ru-RU" sz="4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ct val="0"/>
              </a:spcBef>
            </a:pPr>
            <a:r>
              <a:rPr lang="ru-RU" b="1" dirty="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Психомоторная</a:t>
            </a:r>
            <a:r>
              <a:rPr lang="ru-RU" sz="4400" b="1" dirty="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b="1" dirty="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готовность</a:t>
            </a:r>
            <a:endParaRPr lang="ru-RU" sz="4400" b="1" dirty="0" smtClean="0">
              <a:solidFill>
                <a:srgbClr val="660066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4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pic>
        <p:nvPicPr>
          <p:cNvPr id="3075" name="Picture 3" descr="G:\Родительские собрания 2020\unnamed (1)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643174" y="3115284"/>
            <a:ext cx="4000528" cy="3742716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948</TotalTime>
  <Words>143</Words>
  <Application>Microsoft Office PowerPoint</Application>
  <PresentationFormat>Экран (4:3)</PresentationFormat>
  <Paragraphs>50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Слайд 1</vt:lpstr>
      <vt:lpstr> Личностная готовность </vt:lpstr>
      <vt:lpstr> Интеллектуальная готовность </vt:lpstr>
      <vt:lpstr> Мотивационная готовность </vt:lpstr>
      <vt:lpstr> Коммуникативная готовность </vt:lpstr>
      <vt:lpstr> Эмоционально-волевая готовность </vt:lpstr>
      <vt:lpstr> Психомоторная готовность </vt:lpstr>
    </vt:vector>
  </TitlesOfParts>
  <Company>USN Team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Коррекционно-развивающая</dc:title>
  <dc:creator>c400</dc:creator>
  <cp:lastModifiedBy>c400</cp:lastModifiedBy>
  <cp:revision>154</cp:revision>
  <dcterms:created xsi:type="dcterms:W3CDTF">2014-04-23T10:51:08Z</dcterms:created>
  <dcterms:modified xsi:type="dcterms:W3CDTF">2020-09-07T12:54:11Z</dcterms:modified>
</cp:coreProperties>
</file>